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70" d="100"/>
          <a:sy n="70" d="100"/>
        </p:scale>
        <p:origin x="-1386" y="-5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AF248F-D8AC-4E1F-9904-1D65A58C960F}" type="datetimeFigureOut">
              <a:rPr lang="en-US" smtClean="0"/>
              <a:pPr/>
              <a:t>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AF248F-D8AC-4E1F-9904-1D65A58C960F}" type="datetimeFigureOut">
              <a:rPr lang="en-US" smtClean="0"/>
              <a:pPr/>
              <a:t>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AF248F-D8AC-4E1F-9904-1D65A58C960F}" type="datetimeFigureOut">
              <a:rPr lang="en-US" smtClean="0"/>
              <a:pPr/>
              <a:t>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AF248F-D8AC-4E1F-9904-1D65A58C960F}" type="datetimeFigureOut">
              <a:rPr lang="en-US" smtClean="0"/>
              <a:pPr/>
              <a:t>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AF248F-D8AC-4E1F-9904-1D65A58C960F}" type="datetimeFigureOut">
              <a:rPr lang="en-US" smtClean="0"/>
              <a:pPr/>
              <a:t>2/10/2021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AF248F-D8AC-4E1F-9904-1D65A58C960F}" type="datetimeFigureOut">
              <a:rPr lang="en-US" smtClean="0"/>
              <a:pPr/>
              <a:t>2/10/2021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2AF248F-D8AC-4E1F-9904-1D65A58C960F}" type="datetimeFigureOut">
              <a:rPr lang="en-US" smtClean="0"/>
              <a:pPr/>
              <a:t>2/10/2021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AF248F-D8AC-4E1F-9904-1D65A58C960F}" type="datetimeFigureOut">
              <a:rPr lang="en-US" smtClean="0"/>
              <a:pPr/>
              <a:t>2/10/2021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AF248F-D8AC-4E1F-9904-1D65A58C960F}" type="datetimeFigureOut">
              <a:rPr lang="en-US" smtClean="0"/>
              <a:pPr/>
              <a:t>2/10/2021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AF248F-D8AC-4E1F-9904-1D65A58C960F}" type="datetimeFigureOut">
              <a:rPr lang="en-US" smtClean="0"/>
              <a:pPr/>
              <a:t>2/10/2021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AF248F-D8AC-4E1F-9904-1D65A58C960F}" type="datetimeFigureOut">
              <a:rPr lang="en-US" smtClean="0"/>
              <a:pPr/>
              <a:t>2/10/2021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A02EBD-C32B-4DBA-9662-44FC2929202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AF248F-D8AC-4E1F-9904-1D65A58C960F}" type="datetimeFigureOut">
              <a:rPr lang="en-US" smtClean="0"/>
              <a:pPr/>
              <a:t>2/10/2021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02EBD-C32B-4DBA-9662-44FC2929202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
            <a:ext cx="7772400" cy="1447799"/>
          </a:xfrm>
        </p:spPr>
        <p:txBody>
          <a:bodyPr>
            <a:normAutofit/>
          </a:bodyPr>
          <a:lstStyle/>
          <a:p>
            <a:r>
              <a:rPr lang="en-US" sz="4800" b="1" dirty="0" smtClean="0"/>
              <a:t>Heuristic Search</a:t>
            </a:r>
            <a:endParaRPr lang="en-US" sz="4800" b="1" dirty="0"/>
          </a:p>
        </p:txBody>
      </p:sp>
      <p:sp>
        <p:nvSpPr>
          <p:cNvPr id="3" name="Subtitle 2"/>
          <p:cNvSpPr>
            <a:spLocks noGrp="1"/>
          </p:cNvSpPr>
          <p:nvPr>
            <p:ph type="subTitle" idx="1"/>
          </p:nvPr>
        </p:nvSpPr>
        <p:spPr>
          <a:xfrm>
            <a:off x="1329397" y="5673969"/>
            <a:ext cx="6400800" cy="1031631"/>
          </a:xfrm>
        </p:spPr>
        <p:txBody>
          <a:bodyPr>
            <a:normAutofit/>
          </a:bodyPr>
          <a:lstStyle/>
          <a:p>
            <a:r>
              <a:rPr lang="en-US" b="1" dirty="0" smtClean="0">
                <a:solidFill>
                  <a:schemeClr val="tx1"/>
                </a:solidFill>
              </a:rPr>
              <a:t>Presented By : </a:t>
            </a:r>
            <a:r>
              <a:rPr lang="en-US" b="1" dirty="0" err="1" smtClean="0">
                <a:solidFill>
                  <a:schemeClr val="tx1"/>
                </a:solidFill>
              </a:rPr>
              <a:t>Snehal</a:t>
            </a:r>
            <a:r>
              <a:rPr lang="en-US" b="1" dirty="0" smtClean="0">
                <a:solidFill>
                  <a:schemeClr val="tx1"/>
                </a:solidFill>
              </a:rPr>
              <a:t> </a:t>
            </a:r>
            <a:r>
              <a:rPr lang="en-US" b="1" dirty="0" err="1" smtClean="0">
                <a:solidFill>
                  <a:schemeClr val="tx1"/>
                </a:solidFill>
              </a:rPr>
              <a:t>Tawar</a:t>
            </a:r>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p:txBody>
      </p:sp>
      <p:sp>
        <p:nvSpPr>
          <p:cNvPr id="3076" name="AutoShape 4" descr="Image result for 8 slide problem gi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077" name="Picture 5" descr="C:\Users\admin\Pictures\8slidegif.gif"/>
          <p:cNvPicPr>
            <a:picLocks noChangeAspect="1" noChangeArrowheads="1" noCrop="1"/>
          </p:cNvPicPr>
          <p:nvPr/>
        </p:nvPicPr>
        <p:blipFill>
          <a:blip r:embed="rId2"/>
          <a:srcRect/>
          <a:stretch>
            <a:fillRect/>
          </a:stretch>
        </p:blipFill>
        <p:spPr bwMode="auto">
          <a:xfrm>
            <a:off x="2133600" y="1219200"/>
            <a:ext cx="4648200" cy="41910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219200"/>
          </a:xfrm>
        </p:spPr>
        <p:txBody>
          <a:bodyPr/>
          <a:lstStyle/>
          <a:p>
            <a:pPr algn="l"/>
            <a:r>
              <a:rPr lang="en-US" dirty="0" smtClean="0"/>
              <a:t>Use Purpose:</a:t>
            </a:r>
            <a:endParaRPr lang="en-US" dirty="0"/>
          </a:p>
        </p:txBody>
      </p:sp>
      <p:sp>
        <p:nvSpPr>
          <p:cNvPr id="3" name="Subtitle 2"/>
          <p:cNvSpPr>
            <a:spLocks noGrp="1"/>
          </p:cNvSpPr>
          <p:nvPr>
            <p:ph type="subTitle" idx="1"/>
          </p:nvPr>
        </p:nvSpPr>
        <p:spPr>
          <a:xfrm>
            <a:off x="1371600" y="3466530"/>
            <a:ext cx="6400800" cy="3086669"/>
          </a:xfrm>
        </p:spPr>
        <p:txBody>
          <a:bodyPr>
            <a:normAutofit fontScale="77500" lnSpcReduction="20000"/>
          </a:bodyPr>
          <a:lstStyle/>
          <a:p>
            <a:pPr algn="l">
              <a:buFont typeface="Wingdings" pitchFamily="2" charset="2"/>
              <a:buChar char="q"/>
            </a:pPr>
            <a:r>
              <a:rPr lang="en-US" dirty="0" smtClean="0">
                <a:solidFill>
                  <a:schemeClr val="tx1"/>
                </a:solidFill>
              </a:rPr>
              <a:t>The purpose of Heuristic function is to guide the search process in the most profitable path amongst all that are available.</a:t>
            </a:r>
          </a:p>
          <a:p>
            <a:pPr algn="l">
              <a:buFont typeface="Wingdings" pitchFamily="2" charset="2"/>
              <a:buChar char="q"/>
            </a:pPr>
            <a:r>
              <a:rPr lang="en-US" dirty="0" smtClean="0">
                <a:solidFill>
                  <a:schemeClr val="tx1"/>
                </a:solidFill>
              </a:rPr>
              <a:t>It is a part of Informed Search. Technique </a:t>
            </a:r>
            <a:r>
              <a:rPr lang="en-US" dirty="0" smtClean="0">
                <a:solidFill>
                  <a:schemeClr val="tx1"/>
                </a:solidFill>
              </a:rPr>
              <a:t>designed to solve a problem quickly.</a:t>
            </a:r>
          </a:p>
          <a:p>
            <a:pPr algn="l">
              <a:buFont typeface="Wingdings" pitchFamily="2" charset="2"/>
              <a:buChar char="q"/>
            </a:pPr>
            <a:r>
              <a:rPr lang="en-US" dirty="0" smtClean="0">
                <a:solidFill>
                  <a:schemeClr val="tx1"/>
                </a:solidFill>
              </a:rPr>
              <a:t>Time saver, avoiding huge calculations</a:t>
            </a:r>
          </a:p>
          <a:p>
            <a:pPr algn="l">
              <a:buFont typeface="Wingdings" pitchFamily="2" charset="2"/>
              <a:buChar char="q"/>
            </a:pPr>
            <a:r>
              <a:rPr lang="en-US" dirty="0" smtClean="0">
                <a:solidFill>
                  <a:schemeClr val="tx1"/>
                </a:solidFill>
              </a:rPr>
              <a:t>Provides good solution, Not optimal solution</a:t>
            </a:r>
            <a:endParaRPr lang="en-US" dirty="0">
              <a:solidFill>
                <a:schemeClr val="tx1"/>
              </a:solidFill>
            </a:endParaRPr>
          </a:p>
        </p:txBody>
      </p:sp>
      <p:pic>
        <p:nvPicPr>
          <p:cNvPr id="4" name="Picture 2"/>
          <p:cNvPicPr>
            <a:picLocks noChangeAspect="1" noChangeArrowheads="1"/>
          </p:cNvPicPr>
          <p:nvPr/>
        </p:nvPicPr>
        <p:blipFill>
          <a:blip r:embed="rId2"/>
          <a:srcRect/>
          <a:stretch>
            <a:fillRect/>
          </a:stretch>
        </p:blipFill>
        <p:spPr bwMode="auto">
          <a:xfrm>
            <a:off x="685800" y="685800"/>
            <a:ext cx="7772400" cy="121920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
            <a:ext cx="7772400" cy="914399"/>
          </a:xfrm>
        </p:spPr>
        <p:txBody>
          <a:bodyPr/>
          <a:lstStyle/>
          <a:p>
            <a:r>
              <a:rPr lang="en-US" dirty="0" smtClean="0"/>
              <a:t>Background:</a:t>
            </a:r>
            <a:endParaRPr lang="en-US" dirty="0"/>
          </a:p>
        </p:txBody>
      </p:sp>
      <p:sp>
        <p:nvSpPr>
          <p:cNvPr id="3" name="Subtitle 2"/>
          <p:cNvSpPr>
            <a:spLocks noGrp="1"/>
          </p:cNvSpPr>
          <p:nvPr>
            <p:ph type="subTitle" idx="1"/>
          </p:nvPr>
        </p:nvSpPr>
        <p:spPr>
          <a:xfrm>
            <a:off x="1371600" y="5257800"/>
            <a:ext cx="6400800" cy="1143000"/>
          </a:xfrm>
        </p:spPr>
        <p:txBody>
          <a:bodyPr>
            <a:noAutofit/>
          </a:bodyPr>
          <a:lstStyle/>
          <a:p>
            <a:pPr algn="l">
              <a:buFont typeface="Arial" pitchFamily="34" charset="0"/>
              <a:buChar char="•"/>
            </a:pPr>
            <a:r>
              <a:rPr lang="en-US" sz="2400" dirty="0" smtClean="0">
                <a:solidFill>
                  <a:schemeClr val="tx1"/>
                </a:solidFill>
              </a:rPr>
              <a:t> We </a:t>
            </a:r>
            <a:r>
              <a:rPr lang="en-US" sz="2400" dirty="0" smtClean="0">
                <a:solidFill>
                  <a:schemeClr val="tx1"/>
                </a:solidFill>
              </a:rPr>
              <a:t>can classify the search algorithms into </a:t>
            </a:r>
            <a:r>
              <a:rPr lang="en-US" sz="2400" dirty="0" smtClean="0">
                <a:solidFill>
                  <a:schemeClr val="tx1"/>
                </a:solidFill>
              </a:rPr>
              <a:t>       uninformed </a:t>
            </a:r>
            <a:r>
              <a:rPr lang="en-US" sz="2400" dirty="0" smtClean="0">
                <a:solidFill>
                  <a:schemeClr val="tx1"/>
                </a:solidFill>
              </a:rPr>
              <a:t>(Blind search) search and informed search (Heuristic search) algorithms. </a:t>
            </a:r>
            <a:endParaRPr lang="en-US" sz="2400" dirty="0" smtClean="0">
              <a:solidFill>
                <a:schemeClr val="tx1"/>
              </a:solidFill>
            </a:endParaRPr>
          </a:p>
        </p:txBody>
      </p:sp>
      <p:pic>
        <p:nvPicPr>
          <p:cNvPr id="1026" name="Picture 2"/>
          <p:cNvPicPr>
            <a:picLocks noChangeAspect="1" noChangeArrowheads="1"/>
          </p:cNvPicPr>
          <p:nvPr/>
        </p:nvPicPr>
        <p:blipFill>
          <a:blip r:embed="rId2"/>
          <a:srcRect/>
          <a:stretch>
            <a:fillRect/>
          </a:stretch>
        </p:blipFill>
        <p:spPr bwMode="auto">
          <a:xfrm>
            <a:off x="1676400" y="838200"/>
            <a:ext cx="5705475" cy="426720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457200"/>
            <a:ext cx="6400800" cy="5943600"/>
          </a:xfrm>
        </p:spPr>
        <p:txBody>
          <a:bodyPr>
            <a:normAutofit fontScale="92500" lnSpcReduction="10000"/>
          </a:bodyPr>
          <a:lstStyle/>
          <a:p>
            <a:pPr algn="l">
              <a:buFont typeface="Arial" pitchFamily="34" charset="0"/>
              <a:buChar char="•"/>
            </a:pPr>
            <a:r>
              <a:rPr lang="en-US" dirty="0" smtClean="0">
                <a:solidFill>
                  <a:schemeClr val="tx1"/>
                </a:solidFill>
              </a:rPr>
              <a:t> Uninformed Search: </a:t>
            </a:r>
          </a:p>
          <a:p>
            <a:pPr lvl="1" algn="l"/>
            <a:r>
              <a:rPr lang="en-US" sz="2400" dirty="0" smtClean="0">
                <a:solidFill>
                  <a:schemeClr val="tx1"/>
                </a:solidFill>
              </a:rPr>
              <a:t>It operates </a:t>
            </a:r>
            <a:r>
              <a:rPr lang="en-US" sz="2400" dirty="0" smtClean="0">
                <a:solidFill>
                  <a:schemeClr val="tx1"/>
                </a:solidFill>
              </a:rPr>
              <a:t>in a brute-force way </a:t>
            </a:r>
            <a:r>
              <a:rPr lang="en-US" sz="2400" dirty="0" smtClean="0">
                <a:solidFill>
                  <a:schemeClr val="tx1"/>
                </a:solidFill>
              </a:rPr>
              <a:t>and is called blind search.</a:t>
            </a:r>
          </a:p>
          <a:p>
            <a:pPr lvl="1" algn="l"/>
            <a:r>
              <a:rPr lang="en-US" sz="2400" dirty="0" smtClean="0">
                <a:solidFill>
                  <a:schemeClr val="tx1"/>
                </a:solidFill>
              </a:rPr>
              <a:t>Examines each node of the tree until goal node is achieved.</a:t>
            </a:r>
          </a:p>
          <a:p>
            <a:pPr algn="l">
              <a:buFont typeface="Arial" pitchFamily="34" charset="0"/>
              <a:buChar char="•"/>
            </a:pPr>
            <a:r>
              <a:rPr lang="en-US" dirty="0" smtClean="0">
                <a:solidFill>
                  <a:schemeClr val="tx1"/>
                </a:solidFill>
              </a:rPr>
              <a:t> Informed Search:</a:t>
            </a:r>
          </a:p>
          <a:p>
            <a:pPr marL="514350" indent="-514350" algn="l">
              <a:buAutoNum type="arabicPeriod"/>
            </a:pPr>
            <a:r>
              <a:rPr lang="en-US" sz="2400" dirty="0" smtClean="0">
                <a:solidFill>
                  <a:schemeClr val="tx1"/>
                </a:solidFill>
              </a:rPr>
              <a:t>Problem </a:t>
            </a:r>
            <a:r>
              <a:rPr lang="en-US" sz="2400" dirty="0" smtClean="0">
                <a:solidFill>
                  <a:schemeClr val="tx1"/>
                </a:solidFill>
              </a:rPr>
              <a:t>information is </a:t>
            </a:r>
            <a:r>
              <a:rPr lang="en-US" sz="2400" dirty="0" smtClean="0">
                <a:solidFill>
                  <a:schemeClr val="tx1"/>
                </a:solidFill>
              </a:rPr>
              <a:t>available  which can </a:t>
            </a:r>
            <a:r>
              <a:rPr lang="en-US" sz="2400" dirty="0" smtClean="0">
                <a:solidFill>
                  <a:schemeClr val="tx1"/>
                </a:solidFill>
              </a:rPr>
              <a:t>guide to the </a:t>
            </a:r>
            <a:r>
              <a:rPr lang="en-US" sz="2400" dirty="0" smtClean="0">
                <a:solidFill>
                  <a:schemeClr val="tx1"/>
                </a:solidFill>
              </a:rPr>
              <a:t>solution.</a:t>
            </a:r>
            <a:endParaRPr lang="en-US" sz="2400" dirty="0" smtClean="0">
              <a:solidFill>
                <a:schemeClr val="tx1"/>
              </a:solidFill>
            </a:endParaRPr>
          </a:p>
          <a:p>
            <a:pPr marL="514350" indent="-514350" algn="l">
              <a:buAutoNum type="arabicPeriod"/>
            </a:pPr>
            <a:r>
              <a:rPr lang="en-US" sz="2400" dirty="0" smtClean="0">
                <a:solidFill>
                  <a:schemeClr val="tx1"/>
                </a:solidFill>
              </a:rPr>
              <a:t>A </a:t>
            </a:r>
            <a:r>
              <a:rPr lang="en-US" sz="2400" dirty="0" smtClean="0">
                <a:solidFill>
                  <a:schemeClr val="tx1"/>
                </a:solidFill>
              </a:rPr>
              <a:t>heuristic is a way which might not always be guaranteed for best solutions but guaranteed to find a good solution in reasonable </a:t>
            </a:r>
            <a:r>
              <a:rPr lang="en-US" sz="2400" dirty="0" smtClean="0">
                <a:solidFill>
                  <a:schemeClr val="tx1"/>
                </a:solidFill>
              </a:rPr>
              <a:t>time</a:t>
            </a:r>
          </a:p>
          <a:p>
            <a:pPr marL="514350" indent="-514350" algn="l">
              <a:buAutoNum type="arabicPeriod"/>
            </a:pPr>
            <a:r>
              <a:rPr lang="en-US" sz="2400" dirty="0" smtClean="0">
                <a:solidFill>
                  <a:schemeClr val="tx1"/>
                </a:solidFill>
              </a:rPr>
              <a:t>Admissibility of </a:t>
            </a:r>
            <a:r>
              <a:rPr lang="en-US" sz="2400" dirty="0" smtClean="0">
                <a:solidFill>
                  <a:schemeClr val="tx1"/>
                </a:solidFill>
              </a:rPr>
              <a:t>the heuristic function is given as</a:t>
            </a:r>
            <a:r>
              <a:rPr lang="en-US" sz="2400" dirty="0" smtClean="0">
                <a:solidFill>
                  <a:schemeClr val="tx1"/>
                </a:solidFill>
              </a:rPr>
              <a:t>:</a:t>
            </a:r>
          </a:p>
          <a:p>
            <a:pPr marL="514350" indent="-514350" algn="l"/>
            <a:r>
              <a:rPr lang="en-US" sz="2400" dirty="0" smtClean="0">
                <a:solidFill>
                  <a:schemeClr val="tx1"/>
                </a:solidFill>
              </a:rPr>
              <a:t>		h(n) &lt;=  h*(n</a:t>
            </a:r>
            <a:r>
              <a:rPr lang="en-US" sz="2400" dirty="0" smtClean="0">
                <a:solidFill>
                  <a:schemeClr val="tx1"/>
                </a:solidFill>
              </a:rPr>
              <a:t>)</a:t>
            </a:r>
          </a:p>
          <a:p>
            <a:pPr marL="514350" indent="-514350" algn="l"/>
            <a:r>
              <a:rPr lang="en-US" sz="2400" dirty="0" smtClean="0">
                <a:solidFill>
                  <a:schemeClr val="tx1"/>
                </a:solidFill>
              </a:rPr>
              <a:t>4.     Here h(n) is </a:t>
            </a:r>
            <a:r>
              <a:rPr lang="en-US" sz="2400" dirty="0" smtClean="0">
                <a:solidFill>
                  <a:schemeClr val="tx1"/>
                </a:solidFill>
              </a:rPr>
              <a:t>heuristic cost, and h*(n) is the estimated cost. Hence heuristic cost should be less than or equal to the estimated cost.</a:t>
            </a:r>
            <a:endParaRPr lang="en-US" sz="2400"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838201"/>
            <a:ext cx="7772400" cy="1066799"/>
          </a:xfrm>
        </p:spPr>
        <p:txBody>
          <a:bodyPr>
            <a:normAutofit/>
          </a:bodyPr>
          <a:lstStyle/>
          <a:p>
            <a:pPr algn="l"/>
            <a:r>
              <a:rPr lang="en-US" sz="2800" b="1" dirty="0" smtClean="0"/>
              <a:t>Pure Heuristic </a:t>
            </a:r>
            <a:r>
              <a:rPr lang="en-US" sz="2800" b="1" dirty="0" smtClean="0"/>
              <a:t>Search</a:t>
            </a:r>
            <a:r>
              <a:rPr lang="en-US" sz="2800" b="1" dirty="0" smtClean="0"/>
              <a:t>:</a:t>
            </a:r>
            <a:endParaRPr lang="en-US" sz="2800" dirty="0"/>
          </a:p>
        </p:txBody>
      </p:sp>
      <p:sp>
        <p:nvSpPr>
          <p:cNvPr id="3" name="Subtitle 2"/>
          <p:cNvSpPr>
            <a:spLocks noGrp="1"/>
          </p:cNvSpPr>
          <p:nvPr>
            <p:ph type="subTitle" idx="1"/>
          </p:nvPr>
        </p:nvSpPr>
        <p:spPr>
          <a:xfrm>
            <a:off x="1371600" y="1752600"/>
            <a:ext cx="6400800" cy="3657600"/>
          </a:xfrm>
        </p:spPr>
        <p:txBody>
          <a:bodyPr>
            <a:noAutofit/>
          </a:bodyPr>
          <a:lstStyle/>
          <a:p>
            <a:pPr marL="514350" indent="-514350" algn="l">
              <a:buFont typeface="+mj-lt"/>
              <a:buAutoNum type="arabicPeriod"/>
            </a:pPr>
            <a:r>
              <a:rPr lang="en-US" sz="2000" dirty="0" smtClean="0">
                <a:solidFill>
                  <a:schemeClr val="tx1"/>
                </a:solidFill>
              </a:rPr>
              <a:t>Pure heuristic search is the simplest form of heuristic search algorithms. It expands nodes based on their heuristic value h(n</a:t>
            </a:r>
            <a:r>
              <a:rPr lang="en-US" sz="2000" dirty="0" smtClean="0">
                <a:solidFill>
                  <a:schemeClr val="tx1"/>
                </a:solidFill>
              </a:rPr>
              <a:t>).</a:t>
            </a:r>
          </a:p>
          <a:p>
            <a:pPr marL="514350" indent="-514350" algn="l">
              <a:buFont typeface="+mj-lt"/>
              <a:buAutoNum type="arabicPeriod"/>
            </a:pPr>
            <a:r>
              <a:rPr lang="en-US" sz="2000" dirty="0" smtClean="0">
                <a:solidFill>
                  <a:schemeClr val="tx1"/>
                </a:solidFill>
              </a:rPr>
              <a:t> </a:t>
            </a:r>
            <a:r>
              <a:rPr lang="en-US" sz="2000" dirty="0" smtClean="0">
                <a:solidFill>
                  <a:schemeClr val="tx1"/>
                </a:solidFill>
              </a:rPr>
              <a:t>It maintains two lists, OPEN and CLOSED list. In the CLOSED list, it places those nodes which have already expanded and in the OPEN list, it places nodes which have yet not been expanded</a:t>
            </a:r>
            <a:r>
              <a:rPr lang="en-US" sz="2000" dirty="0" smtClean="0">
                <a:solidFill>
                  <a:schemeClr val="tx1"/>
                </a:solidFill>
              </a:rPr>
              <a:t>.</a:t>
            </a:r>
          </a:p>
          <a:p>
            <a:pPr marL="514350" indent="-514350" algn="l">
              <a:buFont typeface="+mj-lt"/>
              <a:buAutoNum type="arabicPeriod"/>
            </a:pPr>
            <a:r>
              <a:rPr lang="en-US" sz="2000" dirty="0" smtClean="0">
                <a:solidFill>
                  <a:schemeClr val="tx1"/>
                </a:solidFill>
              </a:rPr>
              <a:t>It has two types:</a:t>
            </a:r>
          </a:p>
          <a:p>
            <a:pPr marL="1371600" lvl="2" indent="-457200" algn="l"/>
            <a:r>
              <a:rPr lang="en-US" sz="2000" dirty="0" smtClean="0">
                <a:solidFill>
                  <a:schemeClr val="tx1"/>
                </a:solidFill>
              </a:rPr>
              <a:t>a) Best First Search Algorithm(Greedy search)</a:t>
            </a:r>
          </a:p>
          <a:p>
            <a:pPr marL="1371600" lvl="2" indent="-457200" algn="l"/>
            <a:r>
              <a:rPr lang="en-US" sz="2000" dirty="0" smtClean="0">
                <a:solidFill>
                  <a:schemeClr val="tx1"/>
                </a:solidFill>
              </a:rPr>
              <a:t>b) A* Search Algorithm</a:t>
            </a:r>
            <a:endParaRPr lang="en-US" sz="2800" b="1" dirty="0" smtClean="0">
              <a:solidFill>
                <a:schemeClr val="tx1"/>
              </a:solidFill>
            </a:endParaRPr>
          </a:p>
          <a:p>
            <a:pPr marL="1371600" lvl="2" indent="-457200" algn="l"/>
            <a:endParaRPr lang="en-US" sz="2000" dirty="0" smtClean="0">
              <a:solidFill>
                <a:schemeClr val="tx1"/>
              </a:solidFill>
            </a:endParaRPr>
          </a:p>
        </p:txBody>
      </p:sp>
      <p:sp>
        <p:nvSpPr>
          <p:cNvPr id="6" name="Rectangle 5"/>
          <p:cNvSpPr/>
          <p:nvPr/>
        </p:nvSpPr>
        <p:spPr>
          <a:xfrm>
            <a:off x="1295400" y="380999"/>
            <a:ext cx="6934200" cy="584775"/>
          </a:xfrm>
          <a:prstGeom prst="rect">
            <a:avLst/>
          </a:prstGeom>
        </p:spPr>
        <p:txBody>
          <a:bodyPr wrap="square">
            <a:spAutoFit/>
          </a:bodyPr>
          <a:lstStyle/>
          <a:p>
            <a:pPr algn="ctr"/>
            <a:r>
              <a:rPr lang="en-US" sz="3200" b="1" dirty="0" smtClean="0"/>
              <a:t>Example</a:t>
            </a:r>
            <a:endParaRPr lang="en-US" sz="3200" dirty="0"/>
          </a:p>
        </p:txBody>
      </p:sp>
      <p:sp>
        <p:nvSpPr>
          <p:cNvPr id="7" name="Rectangle 6"/>
          <p:cNvSpPr/>
          <p:nvPr/>
        </p:nvSpPr>
        <p:spPr>
          <a:xfrm>
            <a:off x="609600" y="5181600"/>
            <a:ext cx="6705599" cy="584775"/>
          </a:xfrm>
          <a:prstGeom prst="rect">
            <a:avLst/>
          </a:prstGeom>
        </p:spPr>
        <p:txBody>
          <a:bodyPr wrap="square">
            <a:spAutoFit/>
          </a:bodyPr>
          <a:lstStyle/>
          <a:p>
            <a:r>
              <a:rPr lang="en-US" sz="3200" b="1" dirty="0" smtClean="0"/>
              <a:t>Travelling salesman problem</a:t>
            </a:r>
            <a:endParaRPr lang="en-US" sz="3200" dirty="0"/>
          </a:p>
        </p:txBody>
      </p:sp>
      <p:sp>
        <p:nvSpPr>
          <p:cNvPr id="8" name="Rectangle 7"/>
          <p:cNvSpPr/>
          <p:nvPr/>
        </p:nvSpPr>
        <p:spPr>
          <a:xfrm>
            <a:off x="838200" y="5715001"/>
            <a:ext cx="7928987" cy="1015663"/>
          </a:xfrm>
          <a:prstGeom prst="rect">
            <a:avLst/>
          </a:prstGeom>
        </p:spPr>
        <p:txBody>
          <a:bodyPr wrap="square">
            <a:spAutoFit/>
          </a:bodyPr>
          <a:lstStyle/>
          <a:p>
            <a:r>
              <a:rPr lang="en-US" sz="2000" dirty="0" smtClean="0"/>
              <a:t>"Given a list of cities and the distances between each pair of cities, what is the shortest possible route that visits each city and returns to the origin city</a:t>
            </a:r>
            <a:r>
              <a:rPr lang="en-US" sz="2000" dirty="0" smtClean="0"/>
              <a:t>?"</a:t>
            </a:r>
            <a:endParaRPr lang="en-US" sz="2000" dirty="0" smtClean="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04801"/>
            <a:ext cx="7772400" cy="762000"/>
          </a:xfrm>
        </p:spPr>
        <p:txBody>
          <a:bodyPr>
            <a:noAutofit/>
          </a:bodyPr>
          <a:lstStyle/>
          <a:p>
            <a:pPr algn="l"/>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
            </a:r>
            <a:br>
              <a:rPr lang="en-US" sz="2800" b="1" dirty="0" smtClean="0"/>
            </a:br>
            <a:r>
              <a:rPr lang="en-US" sz="2800" b="1" dirty="0" smtClean="0"/>
              <a:t>Anti-Virus Software:</a:t>
            </a:r>
            <a:endParaRPr lang="en-US" sz="2800" b="1" dirty="0"/>
          </a:p>
        </p:txBody>
      </p:sp>
      <p:sp>
        <p:nvSpPr>
          <p:cNvPr id="3" name="Subtitle 2"/>
          <p:cNvSpPr>
            <a:spLocks noGrp="1"/>
          </p:cNvSpPr>
          <p:nvPr>
            <p:ph type="subTitle" idx="1"/>
          </p:nvPr>
        </p:nvSpPr>
        <p:spPr>
          <a:xfrm>
            <a:off x="1371600" y="5105400"/>
            <a:ext cx="6400800" cy="1524000"/>
          </a:xfrm>
        </p:spPr>
        <p:txBody>
          <a:bodyPr>
            <a:noAutofit/>
          </a:bodyPr>
          <a:lstStyle/>
          <a:p>
            <a:pPr algn="l"/>
            <a:r>
              <a:rPr lang="en-US" sz="2000" dirty="0" smtClean="0">
                <a:solidFill>
                  <a:schemeClr val="tx1"/>
                </a:solidFill>
              </a:rPr>
              <a:t>Antivirus Software often uses heuristic </a:t>
            </a:r>
            <a:r>
              <a:rPr lang="en-US" sz="2000" dirty="0" smtClean="0">
                <a:solidFill>
                  <a:schemeClr val="tx1"/>
                </a:solidFill>
              </a:rPr>
              <a:t>rules for detecting viruses and other forms of malware. Heuristic scanning looks for code and/or behavioral patterns common to a class or family of viruses, with different sets of rules for different viruses.</a:t>
            </a:r>
            <a:endParaRPr lang="en-US" sz="2000" dirty="0">
              <a:solidFill>
                <a:schemeClr val="tx1"/>
              </a:solidFill>
            </a:endParaRPr>
          </a:p>
        </p:txBody>
      </p:sp>
      <p:pic>
        <p:nvPicPr>
          <p:cNvPr id="4" name="Picture 2"/>
          <p:cNvPicPr>
            <a:picLocks noChangeAspect="1" noChangeArrowheads="1"/>
          </p:cNvPicPr>
          <p:nvPr/>
        </p:nvPicPr>
        <p:blipFill>
          <a:blip r:embed="rId2"/>
          <a:srcRect/>
          <a:stretch>
            <a:fillRect/>
          </a:stretch>
        </p:blipFill>
        <p:spPr bwMode="auto">
          <a:xfrm>
            <a:off x="1295400" y="228600"/>
            <a:ext cx="6819900" cy="41910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14401"/>
            <a:ext cx="7772400" cy="2286000"/>
          </a:xfrm>
        </p:spPr>
        <p:txBody>
          <a:bodyPr>
            <a:normAutofit/>
          </a:bodyPr>
          <a:lstStyle/>
          <a:p>
            <a:r>
              <a:rPr lang="en-US" sz="4800" b="1" dirty="0" smtClean="0"/>
              <a:t>Thank You !</a:t>
            </a:r>
            <a:endParaRPr lang="en-US" sz="4800" b="1" dirty="0"/>
          </a:p>
        </p:txBody>
      </p:sp>
      <p:pic>
        <p:nvPicPr>
          <p:cNvPr id="5" name="Picture 2"/>
          <p:cNvPicPr>
            <a:picLocks noChangeAspect="1" noChangeArrowheads="1"/>
          </p:cNvPicPr>
          <p:nvPr/>
        </p:nvPicPr>
        <p:blipFill>
          <a:blip r:embed="rId2"/>
          <a:srcRect/>
          <a:stretch>
            <a:fillRect/>
          </a:stretch>
        </p:blipFill>
        <p:spPr bwMode="auto">
          <a:xfrm>
            <a:off x="3048000" y="2895600"/>
            <a:ext cx="2895600" cy="2438400"/>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617</TotalTime>
  <Words>327</Words>
  <Application>Microsoft Office PowerPoint</Application>
  <PresentationFormat>On-screen Show (4:3)</PresentationFormat>
  <Paragraphs>30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Heuristic Search</vt:lpstr>
      <vt:lpstr>Use Purpose:</vt:lpstr>
      <vt:lpstr>Background:</vt:lpstr>
      <vt:lpstr>Slide 4</vt:lpstr>
      <vt:lpstr>Pure Heuristic Search:</vt:lpstr>
      <vt:lpstr>                   Anti-Virus Software:</vt:lpstr>
      <vt:lpstr>Thank You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Heuristic Search</dc:title>
  <dc:creator>admin</dc:creator>
  <cp:lastModifiedBy>admin</cp:lastModifiedBy>
  <cp:revision>44</cp:revision>
  <dcterms:created xsi:type="dcterms:W3CDTF">2021-02-10T06:50:43Z</dcterms:created>
  <dcterms:modified xsi:type="dcterms:W3CDTF">2021-02-10T21:03:48Z</dcterms:modified>
</cp:coreProperties>
</file>

<file path=docProps/thumbnail.jpeg>
</file>